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3" r:id="rId3"/>
    <p:sldId id="273" r:id="rId4"/>
    <p:sldId id="274" r:id="rId5"/>
    <p:sldId id="275" r:id="rId6"/>
    <p:sldId id="271" r:id="rId7"/>
    <p:sldId id="260" r:id="rId8"/>
    <p:sldId id="262" r:id="rId9"/>
    <p:sldId id="264" r:id="rId10"/>
    <p:sldId id="265" r:id="rId11"/>
    <p:sldId id="272" r:id="rId12"/>
    <p:sldId id="266" r:id="rId13"/>
    <p:sldId id="268" r:id="rId14"/>
    <p:sldId id="269" r:id="rId15"/>
    <p:sldId id="267" r:id="rId16"/>
    <p:sldId id="25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06" autoAdjust="0"/>
  </p:normalViewPr>
  <p:slideViewPr>
    <p:cSldViewPr snapToGrid="0" snapToObjects="1">
      <p:cViewPr varScale="1">
        <p:scale>
          <a:sx n="104" d="100"/>
          <a:sy n="104" d="100"/>
        </p:scale>
        <p:origin x="17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F4BF3-392D-49FB-B886-7A23628BD95C}" type="datetimeFigureOut">
              <a:rPr lang="en-US" smtClean="0"/>
              <a:t>10/16/2023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FC56B-42BD-43BC-A107-3236A9A87FB1}" type="slidenum">
              <a:rPr lang="en-US" smtClean="0"/>
              <a:t>‹#›</a:t>
            </a:fld>
            <a:endParaRPr lang="en-US" dirty="0"/>
          </a:p>
        </p:txBody>
      </p:sp>
    </p:spTree>
    <p:extLst>
      <p:ext uri="{BB962C8B-B14F-4D97-AF65-F5344CB8AC3E}">
        <p14:creationId xmlns:p14="http://schemas.microsoft.com/office/powerpoint/2010/main" val="55613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FC56B-42BD-43BC-A107-3236A9A87FB1}" type="slidenum">
              <a:rPr lang="en-US" smtClean="0"/>
              <a:t>10</a:t>
            </a:fld>
            <a:endParaRPr lang="en-US" dirty="0"/>
          </a:p>
        </p:txBody>
      </p:sp>
    </p:spTree>
    <p:extLst>
      <p:ext uri="{BB962C8B-B14F-4D97-AF65-F5344CB8AC3E}">
        <p14:creationId xmlns:p14="http://schemas.microsoft.com/office/powerpoint/2010/main" val="55112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FC56B-42BD-43BC-A107-3236A9A87FB1}" type="slidenum">
              <a:rPr lang="en-US" smtClean="0"/>
              <a:t>12</a:t>
            </a:fld>
            <a:endParaRPr lang="en-US" dirty="0"/>
          </a:p>
        </p:txBody>
      </p:sp>
    </p:spTree>
    <p:extLst>
      <p:ext uri="{BB962C8B-B14F-4D97-AF65-F5344CB8AC3E}">
        <p14:creationId xmlns:p14="http://schemas.microsoft.com/office/powerpoint/2010/main" val="419236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672867-4B84-3044-819A-BDD5809F0F3B}" type="datetimeFigureOut">
              <a:rPr lang="en-US" smtClean="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310612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72867-4B84-3044-819A-BDD5809F0F3B}" type="datetimeFigureOut">
              <a:rPr lang="en-US" smtClean="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9663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72867-4B84-3044-819A-BDD5809F0F3B}" type="datetimeFigureOut">
              <a:rPr lang="en-US" smtClean="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46036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3090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3090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672867-4B84-3044-819A-BDD5809F0F3B}" type="datetimeFigureOut">
              <a:rPr lang="en-US" smtClean="0"/>
              <a:pPr/>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408771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727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727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672867-4B84-3044-819A-BDD5809F0F3B}" type="datetimeFigureOut">
              <a:rPr lang="en-US" smtClean="0"/>
              <a:pPr/>
              <a:t>10/16/2023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01637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672867-4B84-3044-819A-BDD5809F0F3B}" type="datetimeFigureOut">
              <a:rPr lang="en-US" smtClean="0"/>
              <a:pPr/>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79057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72867-4B84-3044-819A-BDD5809F0F3B}" type="datetimeFigureOut">
              <a:rPr lang="en-US" smtClean="0"/>
              <a:pPr/>
              <a:t>10/16/2023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26406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6288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4667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72867-4B84-3044-819A-BDD5809F0F3B}" type="datetimeFigureOut">
              <a:rPr lang="en-US" smtClean="0"/>
              <a:pPr/>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23214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72867-4B84-3044-819A-BDD5809F0F3B}" type="datetimeFigureOut">
              <a:rPr lang="en-US" smtClean="0"/>
              <a:pPr/>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07302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_Leather.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3016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69880"/>
            <a:ext cx="2133600" cy="225002"/>
          </a:xfrm>
          <a:prstGeom prst="rect">
            <a:avLst/>
          </a:prstGeom>
        </p:spPr>
        <p:txBody>
          <a:bodyPr vert="horz" lIns="91440" tIns="45720" rIns="91440" bIns="45720" rtlCol="0" anchor="ctr"/>
          <a:lstStyle>
            <a:lvl1pPr algn="l">
              <a:defRPr sz="1200">
                <a:solidFill>
                  <a:schemeClr val="tx1">
                    <a:tint val="75000"/>
                  </a:schemeClr>
                </a:solidFill>
              </a:defRPr>
            </a:lvl1pPr>
          </a:lstStyle>
          <a:p>
            <a:fld id="{B8672867-4B84-3044-819A-BDD5809F0F3B}" type="datetimeFigureOut">
              <a:rPr lang="en-US" smtClean="0"/>
              <a:pPr/>
              <a:t>10/16/2023</a:t>
            </a:fld>
            <a:endParaRPr lang="en-US" dirty="0"/>
          </a:p>
        </p:txBody>
      </p:sp>
      <p:sp>
        <p:nvSpPr>
          <p:cNvPr id="5" name="Footer Placeholder 4"/>
          <p:cNvSpPr>
            <a:spLocks noGrp="1"/>
          </p:cNvSpPr>
          <p:nvPr>
            <p:ph type="ftr" sz="quarter" idx="3"/>
          </p:nvPr>
        </p:nvSpPr>
        <p:spPr>
          <a:xfrm>
            <a:off x="3124200" y="6569880"/>
            <a:ext cx="2895600" cy="2250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569880"/>
            <a:ext cx="2133600" cy="225002"/>
          </a:xfrm>
          <a:prstGeom prst="rect">
            <a:avLst/>
          </a:prstGeom>
        </p:spPr>
        <p:txBody>
          <a:bodyPr vert="horz" lIns="91440" tIns="45720" rIns="91440" bIns="45720" rtlCol="0" anchor="ctr"/>
          <a:lstStyle>
            <a:lvl1pPr algn="r">
              <a:defRPr sz="1200">
                <a:solidFill>
                  <a:schemeClr val="tx1">
                    <a:tint val="75000"/>
                  </a:schemeClr>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85595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uwide.tamu.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ather_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 y="-4415"/>
            <a:ext cx="9144000" cy="6858000"/>
          </a:xfrm>
          <a:prstGeom prst="rect">
            <a:avLst/>
          </a:prstGeom>
        </p:spPr>
      </p:pic>
      <p:sp>
        <p:nvSpPr>
          <p:cNvPr id="2" name="Title 1"/>
          <p:cNvSpPr>
            <a:spLocks noGrp="1"/>
          </p:cNvSpPr>
          <p:nvPr>
            <p:ph type="ctrTitle"/>
          </p:nvPr>
        </p:nvSpPr>
        <p:spPr>
          <a:xfrm>
            <a:off x="764457" y="590305"/>
            <a:ext cx="7968803" cy="1470025"/>
          </a:xfrm>
        </p:spPr>
        <p:txBody>
          <a:bodyPr>
            <a:noAutofit/>
          </a:bodyPr>
          <a:lstStyle/>
          <a:p>
            <a:r>
              <a:rPr lang="en-US" sz="6000" b="1" dirty="0">
                <a:solidFill>
                  <a:schemeClr val="bg1"/>
                </a:solidFill>
                <a:effectLst>
                  <a:outerShdw blurRad="38100" dist="38100" dir="2700000" algn="tl">
                    <a:srgbClr val="000000">
                      <a:alpha val="43137"/>
                    </a:srgbClr>
                  </a:outerShdw>
                </a:effectLst>
                <a:cs typeface="Frutiger LT Std 55 Roman"/>
              </a:rPr>
              <a:t>Scholarships &amp; Financial Aid</a:t>
            </a:r>
          </a:p>
        </p:txBody>
      </p:sp>
      <p:sp>
        <p:nvSpPr>
          <p:cNvPr id="5" name="Title 1"/>
          <p:cNvSpPr txBox="1">
            <a:spLocks/>
          </p:cNvSpPr>
          <p:nvPr/>
        </p:nvSpPr>
        <p:spPr>
          <a:xfrm>
            <a:off x="2065331" y="3023920"/>
            <a:ext cx="5013337" cy="22756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1600" dirty="0">
              <a:solidFill>
                <a:schemeClr val="bg1"/>
              </a:solidFill>
              <a:cs typeface="Frutiger LT Std 55 Roman"/>
            </a:endParaRPr>
          </a:p>
        </p:txBody>
      </p:sp>
    </p:spTree>
    <p:extLst>
      <p:ext uri="{BB962C8B-B14F-4D97-AF65-F5344CB8AC3E}">
        <p14:creationId xmlns:p14="http://schemas.microsoft.com/office/powerpoint/2010/main" val="422062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457199" y="1407695"/>
            <a:ext cx="8243741" cy="4896317"/>
          </a:xfrm>
          <a:prstGeom prst="rect">
            <a:avLst/>
          </a:prstGeom>
          <a:noFill/>
          <a:ln>
            <a:noFill/>
          </a:ln>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000" dirty="0">
                <a:latin typeface="Calibri" panose="020F0502020204030204" pitchFamily="34" charset="0"/>
              </a:rPr>
              <a:t>BENEFITS</a:t>
            </a:r>
          </a:p>
          <a:p>
            <a:r>
              <a:rPr lang="en-US" sz="2000" dirty="0">
                <a:latin typeface="Calibri" panose="020F0502020204030204" pitchFamily="34" charset="0"/>
              </a:rPr>
              <a:t>Removes Club from ‘blame’ when a parent questions the selection/recipient</a:t>
            </a:r>
          </a:p>
          <a:p>
            <a:r>
              <a:rPr lang="en-US" sz="2000" dirty="0">
                <a:latin typeface="Calibri" panose="020F0502020204030204" pitchFamily="34" charset="0"/>
              </a:rPr>
              <a:t>Larger applicant pool to consider</a:t>
            </a:r>
          </a:p>
          <a:p>
            <a:r>
              <a:rPr lang="en-US" sz="2000" dirty="0">
                <a:latin typeface="Calibri" panose="020F0502020204030204" pitchFamily="34" charset="0"/>
              </a:rPr>
              <a:t>Less time-consuming for Club</a:t>
            </a:r>
          </a:p>
          <a:p>
            <a:r>
              <a:rPr lang="en-US" sz="2000" dirty="0">
                <a:latin typeface="Calibri" panose="020F0502020204030204" pitchFamily="34" charset="0"/>
              </a:rPr>
              <a:t>Auditing/recordkeeping with TAMU-SFA</a:t>
            </a:r>
            <a:br>
              <a:rPr lang="en-US" sz="2000" dirty="0">
                <a:latin typeface="Calibri" panose="020F0502020204030204" pitchFamily="34" charset="0"/>
              </a:rPr>
            </a:br>
            <a:endParaRPr lang="en-US" sz="2000" dirty="0">
              <a:latin typeface="Calibri" panose="020F0502020204030204" pitchFamily="34" charset="0"/>
            </a:endParaRPr>
          </a:p>
          <a:p>
            <a:pPr marL="0" indent="0">
              <a:buNone/>
            </a:pPr>
            <a:r>
              <a:rPr lang="en-US" sz="2000" dirty="0">
                <a:latin typeface="Calibri" panose="020F0502020204030204" pitchFamily="34" charset="0"/>
              </a:rPr>
              <a:t>CONSIDERATIONS</a:t>
            </a:r>
          </a:p>
          <a:p>
            <a:r>
              <a:rPr lang="en-US" sz="2000" dirty="0">
                <a:latin typeface="Calibri" panose="020F0502020204030204" pitchFamily="34" charset="0"/>
              </a:rPr>
              <a:t>Typically, a larger population of students is considered</a:t>
            </a:r>
          </a:p>
          <a:p>
            <a:r>
              <a:rPr lang="en-US" sz="2000" dirty="0">
                <a:latin typeface="Calibri" panose="020F0502020204030204" pitchFamily="34" charset="0"/>
              </a:rPr>
              <a:t>Occasionally, Club criteria must be revised based SFA awarding requirements</a:t>
            </a:r>
          </a:p>
          <a:p>
            <a:r>
              <a:rPr lang="en-US" sz="2000" dirty="0">
                <a:latin typeface="Calibri" panose="020F0502020204030204" pitchFamily="34" charset="0"/>
              </a:rPr>
              <a:t>Awarding and recognition time frames based on when awarding data becomes available and SFA awarding timeline</a:t>
            </a:r>
          </a:p>
        </p:txBody>
      </p:sp>
      <p:sp>
        <p:nvSpPr>
          <p:cNvPr id="13" name="Title 1"/>
          <p:cNvSpPr txBox="1">
            <a:spLocks/>
          </p:cNvSpPr>
          <p:nvPr/>
        </p:nvSpPr>
        <p:spPr>
          <a:xfrm>
            <a:off x="1600200" y="487066"/>
            <a:ext cx="6142978" cy="579734"/>
          </a:xfrm>
          <a:prstGeom prst="rect">
            <a:avLst/>
          </a:prstGeom>
          <a:effectLst>
            <a:outerShdw blurRad="50800" dist="38100" dir="2700000" algn="tl" rotWithShape="0">
              <a:prstClr val="black">
                <a:alpha val="40000"/>
              </a:prstClr>
            </a:outerShdw>
          </a:effectLst>
        </p:spPr>
        <p:txBody>
          <a:bodyPr vert="horz" anchor="ctr">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4800" cap="none" dirty="0">
                <a:solidFill>
                  <a:schemeClr val="tx1"/>
                </a:solidFill>
                <a:latin typeface="Arial" panose="020B0604020202020204" pitchFamily="34" charset="0"/>
              </a:rPr>
              <a:t>SFA Selected</a:t>
            </a:r>
          </a:p>
        </p:txBody>
      </p:sp>
    </p:spTree>
    <p:extLst>
      <p:ext uri="{BB962C8B-B14F-4D97-AF65-F5344CB8AC3E}">
        <p14:creationId xmlns:p14="http://schemas.microsoft.com/office/powerpoint/2010/main" val="159670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Arial" panose="020B0604020202020204" pitchFamily="34" charset="0"/>
              </a:rPr>
              <a:t>SFA Selected</a:t>
            </a:r>
            <a:endParaRPr lang="en-US" dirty="0">
              <a:effectLst>
                <a:outerShdw blurRad="38100" dist="38100" dir="2700000" algn="tl">
                  <a:srgbClr val="000000">
                    <a:alpha val="43137"/>
                  </a:srgbClr>
                </a:outerShdw>
              </a:effectLst>
            </a:endParaRPr>
          </a:p>
        </p:txBody>
      </p:sp>
      <p:sp>
        <p:nvSpPr>
          <p:cNvPr id="4" name="Text Placeholder 2"/>
          <p:cNvSpPr txBox="1">
            <a:spLocks noGrp="1"/>
          </p:cNvSpPr>
          <p:nvPr>
            <p:ph idx="1"/>
          </p:nvPr>
        </p:nvSpPr>
        <p:spPr>
          <a:xfrm>
            <a:off x="637674" y="1417638"/>
            <a:ext cx="7748339" cy="5019257"/>
          </a:xfrm>
          <a:prstGeom prst="rect">
            <a:avLst/>
          </a:prstGeom>
          <a:noFill/>
          <a:ln>
            <a:noFill/>
          </a:ln>
        </p:spPr>
        <p:txBody>
          <a:bodyPr>
            <a:normAutofit fontScale="77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3100" dirty="0">
                <a:solidFill>
                  <a:schemeClr val="accent1"/>
                </a:solidFill>
                <a:latin typeface="Calibri" panose="020F0502020204030204" pitchFamily="34" charset="0"/>
              </a:rPr>
              <a:t>Time Frame of Data Availability</a:t>
            </a:r>
          </a:p>
          <a:p>
            <a:r>
              <a:rPr lang="en-US" sz="2600" dirty="0">
                <a:latin typeface="Calibri" panose="020F0502020204030204" pitchFamily="34" charset="0"/>
              </a:rPr>
              <a:t>FRESHMAN</a:t>
            </a:r>
          </a:p>
          <a:p>
            <a:pPr marL="288925" indent="0">
              <a:buNone/>
            </a:pPr>
            <a:r>
              <a:rPr lang="en-US" sz="2600" dirty="0">
                <a:latin typeface="Calibri" panose="020F0502020204030204" pitchFamily="34" charset="0"/>
              </a:rPr>
              <a:t>Data becomes available starting mid-December</a:t>
            </a:r>
            <a:r>
              <a:rPr lang="en-US" sz="2600" baseline="30000" dirty="0">
                <a:latin typeface="Calibri" panose="020F0502020204030204" pitchFamily="34" charset="0"/>
              </a:rPr>
              <a:t> </a:t>
            </a:r>
            <a:r>
              <a:rPr lang="en-US" sz="2600" dirty="0">
                <a:latin typeface="Calibri" panose="020F0502020204030204" pitchFamily="34" charset="0"/>
              </a:rPr>
              <a:t>for the following academic year</a:t>
            </a:r>
          </a:p>
          <a:p>
            <a:pPr marL="288925" indent="0">
              <a:buNone/>
            </a:pPr>
            <a:r>
              <a:rPr lang="en-US" sz="2600" dirty="0">
                <a:latin typeface="Calibri" panose="020F0502020204030204" pitchFamily="34" charset="0"/>
              </a:rPr>
              <a:t>If financial need is considered, student must have FAFSA on file at time of awarding</a:t>
            </a:r>
          </a:p>
          <a:p>
            <a:endParaRPr lang="en-US" sz="1600" dirty="0">
              <a:latin typeface="Calibri" panose="020F0502020204030204" pitchFamily="34" charset="0"/>
            </a:endParaRPr>
          </a:p>
          <a:p>
            <a:r>
              <a:rPr lang="en-US" sz="2600" dirty="0">
                <a:latin typeface="Calibri" panose="020F0502020204030204" pitchFamily="34" charset="0"/>
              </a:rPr>
              <a:t>CONTINUING STUDENTS</a:t>
            </a:r>
          </a:p>
          <a:p>
            <a:pPr marL="288925" indent="0">
              <a:buNone/>
            </a:pPr>
            <a:r>
              <a:rPr lang="en-US" sz="2600" dirty="0">
                <a:latin typeface="Calibri" panose="020F0502020204030204" pitchFamily="34" charset="0"/>
              </a:rPr>
              <a:t>Data available after February 10 for the following academic year</a:t>
            </a:r>
          </a:p>
          <a:p>
            <a:pPr marL="288925" indent="0">
              <a:buNone/>
            </a:pPr>
            <a:r>
              <a:rPr lang="en-US" sz="2600" dirty="0">
                <a:latin typeface="Calibri" panose="020F0502020204030204" pitchFamily="34" charset="0"/>
              </a:rPr>
              <a:t>If financial need is considered, student must have FAFSA on file at time of awarding</a:t>
            </a:r>
          </a:p>
          <a:p>
            <a:endParaRPr lang="en-US" sz="1600" dirty="0">
              <a:latin typeface="Calibri" panose="020F0502020204030204" pitchFamily="34" charset="0"/>
            </a:endParaRPr>
          </a:p>
          <a:p>
            <a:r>
              <a:rPr lang="en-US" sz="2600" dirty="0">
                <a:latin typeface="Calibri" panose="020F0502020204030204" pitchFamily="34" charset="0"/>
              </a:rPr>
              <a:t>TRANSFER STUDENTS</a:t>
            </a:r>
          </a:p>
          <a:p>
            <a:pPr marL="288925" indent="0">
              <a:buNone/>
            </a:pPr>
            <a:r>
              <a:rPr lang="en-US" sz="2600" dirty="0">
                <a:latin typeface="Calibri" panose="020F0502020204030204" pitchFamily="34" charset="0"/>
              </a:rPr>
              <a:t>FALL/SUMMER ADMITS: Data available after June 10</a:t>
            </a:r>
            <a:endParaRPr lang="en-US" sz="2600" baseline="30000" dirty="0">
              <a:latin typeface="Calibri" panose="020F0502020204030204" pitchFamily="34" charset="0"/>
            </a:endParaRPr>
          </a:p>
          <a:p>
            <a:pPr marL="288925" indent="0">
              <a:buNone/>
            </a:pPr>
            <a:r>
              <a:rPr lang="en-US" sz="2600" dirty="0">
                <a:latin typeface="Calibri" panose="020F0502020204030204" pitchFamily="34" charset="0"/>
              </a:rPr>
              <a:t>SPRING ADMITS: Data available after November 25</a:t>
            </a:r>
          </a:p>
          <a:p>
            <a:pPr marL="288925" indent="0">
              <a:buNone/>
            </a:pPr>
            <a:r>
              <a:rPr lang="en-US" sz="2600" dirty="0">
                <a:latin typeface="Calibri" panose="020F0502020204030204" pitchFamily="34" charset="0"/>
              </a:rPr>
              <a:t>If financial need is considered, student must have FAFSA on file at time of awarding</a:t>
            </a:r>
          </a:p>
          <a:p>
            <a:pPr marL="0" indent="0" algn="ctr">
              <a:buNone/>
            </a:pPr>
            <a:endParaRPr lang="en-US"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236871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131"/>
            <a:ext cx="8229600" cy="1143000"/>
          </a:xfrm>
        </p:spPr>
        <p:txBody>
          <a:bodyPr>
            <a:normAutofit fontScale="90000"/>
          </a:bodyPr>
          <a:lstStyle/>
          <a:p>
            <a:r>
              <a:rPr lang="en-US" dirty="0">
                <a:effectLst>
                  <a:outerShdw blurRad="38100" dist="38100" dir="2700000" algn="tl">
                    <a:srgbClr val="000000">
                      <a:alpha val="43137"/>
                    </a:srgbClr>
                  </a:outerShdw>
                </a:effectLst>
              </a:rPr>
              <a:t>We would like for SFA to select?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How do we get started?</a:t>
            </a:r>
          </a:p>
        </p:txBody>
      </p:sp>
      <p:sp>
        <p:nvSpPr>
          <p:cNvPr id="3" name="Content Placeholder 2"/>
          <p:cNvSpPr>
            <a:spLocks noGrp="1"/>
          </p:cNvSpPr>
          <p:nvPr>
            <p:ph idx="1"/>
          </p:nvPr>
        </p:nvSpPr>
        <p:spPr>
          <a:xfrm>
            <a:off x="457200" y="1660744"/>
            <a:ext cx="8229600" cy="5399932"/>
          </a:xfrm>
        </p:spPr>
        <p:txBody>
          <a:bodyPr>
            <a:normAutofit fontScale="47500" lnSpcReduction="20000"/>
          </a:bodyPr>
          <a:lstStyle/>
          <a:p>
            <a:pPr marL="0" indent="0">
              <a:buNone/>
            </a:pPr>
            <a:r>
              <a:rPr lang="en-US" sz="4200" dirty="0">
                <a:latin typeface="Calibri" panose="020F0502020204030204" pitchFamily="34" charset="0"/>
              </a:rPr>
              <a:t>STEP ONE:</a:t>
            </a:r>
            <a:br>
              <a:rPr lang="en-US" sz="4200" dirty="0">
                <a:latin typeface="Calibri" panose="020F0502020204030204" pitchFamily="34" charset="0"/>
              </a:rPr>
            </a:br>
            <a:r>
              <a:rPr lang="en-US" sz="4200" dirty="0">
                <a:latin typeface="Calibri" panose="020F0502020204030204" pitchFamily="34" charset="0"/>
              </a:rPr>
              <a:t>Contact the SFA with details of your current scholarship process (if applicable) and what changes, if any, you would like to put in place. Discuss what population of students (i.e. freshman, continuing undergraduate, transfer, graduate) you are hoping to award.  Discuss timeline keeping any recognition ceremonies in mind.</a:t>
            </a:r>
          </a:p>
          <a:p>
            <a:pPr marL="0" indent="0">
              <a:buNone/>
            </a:pPr>
            <a:endParaRPr lang="en-US" sz="2100" dirty="0">
              <a:latin typeface="Calibri" panose="020F0502020204030204" pitchFamily="34" charset="0"/>
            </a:endParaRPr>
          </a:p>
          <a:p>
            <a:pPr marL="0" indent="0">
              <a:buNone/>
            </a:pPr>
            <a:r>
              <a:rPr lang="en-US" sz="4200" dirty="0">
                <a:latin typeface="Calibri" panose="020F0502020204030204" pitchFamily="34" charset="0"/>
              </a:rPr>
              <a:t>STEP TWO:</a:t>
            </a:r>
            <a:br>
              <a:rPr lang="en-US" sz="4200" dirty="0">
                <a:latin typeface="Calibri" panose="020F0502020204030204" pitchFamily="34" charset="0"/>
              </a:rPr>
            </a:br>
            <a:r>
              <a:rPr lang="en-US" sz="4200" dirty="0">
                <a:latin typeface="Calibri" panose="020F0502020204030204" pitchFamily="34" charset="0"/>
              </a:rPr>
              <a:t>Draft the selection criteria (Scholarship Criteria Agreement Template on next slide can be used as an example) and finalize based upon Federation regulations, Club desires, and SFA procedures.  </a:t>
            </a:r>
          </a:p>
          <a:p>
            <a:pPr marL="0" indent="0">
              <a:buNone/>
            </a:pPr>
            <a:endParaRPr lang="en-US" sz="2100" dirty="0">
              <a:latin typeface="Calibri" panose="020F0502020204030204" pitchFamily="34" charset="0"/>
            </a:endParaRPr>
          </a:p>
          <a:p>
            <a:pPr marL="0" indent="0">
              <a:buNone/>
            </a:pPr>
            <a:r>
              <a:rPr lang="en-US" sz="4200" dirty="0">
                <a:latin typeface="Calibri" panose="020F0502020204030204" pitchFamily="34" charset="0"/>
              </a:rPr>
              <a:t>STEP THREE:</a:t>
            </a:r>
            <a:br>
              <a:rPr lang="en-US" sz="4200" dirty="0">
                <a:latin typeface="Calibri" panose="020F0502020204030204" pitchFamily="34" charset="0"/>
              </a:rPr>
            </a:br>
            <a:r>
              <a:rPr lang="en-US" sz="4200" dirty="0">
                <a:latin typeface="Calibri" panose="020F0502020204030204" pitchFamily="34" charset="0"/>
              </a:rPr>
              <a:t>SFA will keep this criteria on file, will award based on this criteria (once payment has been received), and will contact the club once awardees are selected, if requested.  Club will need to follow up if any amendments need to be made.</a:t>
            </a:r>
          </a:p>
          <a:p>
            <a:pPr marL="0" indent="0">
              <a:buNone/>
            </a:pPr>
            <a:endParaRPr lang="en-US" sz="1900" dirty="0">
              <a:latin typeface="Calibri" panose="020F0502020204030204" pitchFamily="34" charset="0"/>
            </a:endParaRPr>
          </a:p>
          <a:p>
            <a:pPr marL="0" indent="0" algn="ctr">
              <a:buNone/>
            </a:pPr>
            <a:r>
              <a:rPr lang="en-US" sz="2600" dirty="0">
                <a:latin typeface="Calibri" panose="020F0502020204030204" pitchFamily="34" charset="0"/>
              </a:rPr>
              <a:t>*Preferred that this process be completed by July 1</a:t>
            </a:r>
          </a:p>
          <a:p>
            <a:endParaRPr lang="en-US" dirty="0"/>
          </a:p>
        </p:txBody>
      </p:sp>
    </p:spTree>
    <p:extLst>
      <p:ext uri="{BB962C8B-B14F-4D97-AF65-F5344CB8AC3E}">
        <p14:creationId xmlns:p14="http://schemas.microsoft.com/office/powerpoint/2010/main" val="157079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riteria Agreement Template.pdf - Adobe Acrobat Pro"/>
          <p:cNvPicPr>
            <a:picLocks noChangeAspect="1"/>
          </p:cNvPicPr>
          <p:nvPr/>
        </p:nvPicPr>
        <p:blipFill rotWithShape="1">
          <a:blip r:embed="rId2">
            <a:extLst>
              <a:ext uri="{28A0092B-C50C-407E-A947-70E740481C1C}">
                <a14:useLocalDpi xmlns:a14="http://schemas.microsoft.com/office/drawing/2010/main" val="0"/>
              </a:ext>
            </a:extLst>
          </a:blip>
          <a:srcRect l="24446" t="12686" r="22576" b="1618"/>
          <a:stretch/>
        </p:blipFill>
        <p:spPr>
          <a:xfrm>
            <a:off x="2517139" y="415347"/>
            <a:ext cx="4308534" cy="6019293"/>
          </a:xfrm>
          <a:prstGeom prst="rect">
            <a:avLst/>
          </a:prstGeom>
        </p:spPr>
      </p:pic>
      <p:sp>
        <p:nvSpPr>
          <p:cNvPr id="5" name="Text Placeholder 2"/>
          <p:cNvSpPr txBox="1">
            <a:spLocks/>
          </p:cNvSpPr>
          <p:nvPr/>
        </p:nvSpPr>
        <p:spPr>
          <a:xfrm>
            <a:off x="372951" y="2955734"/>
            <a:ext cx="1341549" cy="1832833"/>
          </a:xfrm>
          <a:prstGeom prst="rect">
            <a:avLst/>
          </a:prstGeom>
          <a:noFill/>
          <a:ln>
            <a:noFill/>
          </a:ln>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1400" dirty="0">
                <a:latin typeface="Calibri" panose="020F0502020204030204" pitchFamily="34" charset="0"/>
              </a:rPr>
              <a:t>**A document similar to this should be on file with SFA for Clubs whose scholarships are SFA Selected**</a:t>
            </a:r>
            <a:endParaRPr lang="en-US" sz="1100" i="1" dirty="0">
              <a:latin typeface="Calibri" panose="020F0502020204030204" pitchFamily="34" charset="0"/>
            </a:endParaRPr>
          </a:p>
        </p:txBody>
      </p:sp>
      <p:sp>
        <p:nvSpPr>
          <p:cNvPr id="6" name="Rectangle 5"/>
          <p:cNvSpPr/>
          <p:nvPr/>
        </p:nvSpPr>
        <p:spPr>
          <a:xfrm>
            <a:off x="1905000" y="6229350"/>
            <a:ext cx="914400" cy="92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52427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Club Selected</a:t>
            </a:r>
          </a:p>
        </p:txBody>
      </p:sp>
      <p:sp>
        <p:nvSpPr>
          <p:cNvPr id="3" name="Content Placeholder 2"/>
          <p:cNvSpPr>
            <a:spLocks noGrp="1"/>
          </p:cNvSpPr>
          <p:nvPr>
            <p:ph idx="1"/>
          </p:nvPr>
        </p:nvSpPr>
        <p:spPr>
          <a:xfrm>
            <a:off x="457200" y="1600200"/>
            <a:ext cx="8229600" cy="4659198"/>
          </a:xfrm>
        </p:spPr>
        <p:txBody>
          <a:bodyPr>
            <a:normAutofit fontScale="62500" lnSpcReduction="20000"/>
          </a:bodyPr>
          <a:lstStyle/>
          <a:p>
            <a:r>
              <a:rPr lang="en-US" dirty="0">
                <a:latin typeface="Calibri" panose="020F0502020204030204" pitchFamily="34" charset="0"/>
              </a:rPr>
              <a:t>SFA Preference is to have all outside scholarship information and checks submitted to SFA by July 1</a:t>
            </a:r>
            <a:endParaRPr lang="en-US" baseline="30000" dirty="0">
              <a:latin typeface="Calibri" panose="020F0502020204030204" pitchFamily="34" charset="0"/>
            </a:endParaRPr>
          </a:p>
          <a:p>
            <a:pPr marL="0" indent="0">
              <a:buNone/>
            </a:pPr>
            <a:endParaRPr lang="en-US" dirty="0">
              <a:latin typeface="Calibri" panose="020F0502020204030204" pitchFamily="34" charset="0"/>
            </a:endParaRPr>
          </a:p>
          <a:p>
            <a:r>
              <a:rPr lang="en-US" b="1" dirty="0">
                <a:latin typeface="Calibri" panose="020F0502020204030204" pitchFamily="34" charset="0"/>
              </a:rPr>
              <a:t>Please include completed Scholarship Donor Form </a:t>
            </a:r>
          </a:p>
          <a:p>
            <a:pPr marL="339725" lvl="1" indent="0">
              <a:buNone/>
            </a:pPr>
            <a:r>
              <a:rPr lang="en-US" dirty="0">
                <a:latin typeface="Calibri" panose="020F0502020204030204" pitchFamily="34" charset="0"/>
              </a:rPr>
              <a:t>Available at </a:t>
            </a:r>
            <a:r>
              <a:rPr lang="en-US" u="sng" dirty="0">
                <a:latin typeface="Calibri" panose="020F0502020204030204" pitchFamily="34" charset="0"/>
              </a:rPr>
              <a:t>aggie.tamu.edu</a:t>
            </a:r>
            <a:r>
              <a:rPr lang="en-US" dirty="0">
                <a:latin typeface="Calibri" panose="020F0502020204030204" pitchFamily="34" charset="0"/>
              </a:rPr>
              <a:t>, Resources – Forms and Media</a:t>
            </a:r>
          </a:p>
          <a:p>
            <a:pPr marL="339725" lvl="1" indent="0">
              <a:buNone/>
            </a:pPr>
            <a:r>
              <a:rPr lang="en-US" dirty="0">
                <a:latin typeface="Calibri" panose="020F0502020204030204" pitchFamily="34" charset="0"/>
              </a:rPr>
              <a:t>Donor Form is under “Donors” tab</a:t>
            </a:r>
          </a:p>
          <a:p>
            <a:pPr marL="0" indent="0">
              <a:buNone/>
            </a:pPr>
            <a:endParaRPr lang="en-US" dirty="0">
              <a:latin typeface="Calibri" panose="020F0502020204030204" pitchFamily="34" charset="0"/>
            </a:endParaRPr>
          </a:p>
          <a:p>
            <a:r>
              <a:rPr lang="en-US" dirty="0">
                <a:latin typeface="Calibri" panose="020F0502020204030204" pitchFamily="34" charset="0"/>
              </a:rPr>
              <a:t>Recommended records retention: </a:t>
            </a:r>
          </a:p>
          <a:p>
            <a:pPr lvl="1"/>
            <a:r>
              <a:rPr lang="en-US" dirty="0">
                <a:latin typeface="Calibri" panose="020F0502020204030204" pitchFamily="34" charset="0"/>
              </a:rPr>
              <a:t>1 academic year (AY) for applicants were not selected</a:t>
            </a:r>
          </a:p>
          <a:p>
            <a:pPr lvl="1"/>
            <a:r>
              <a:rPr lang="en-US" dirty="0">
                <a:latin typeface="Calibri" panose="020F0502020204030204" pitchFamily="34" charset="0"/>
              </a:rPr>
              <a:t>AY+1 for students who were selected </a:t>
            </a:r>
          </a:p>
          <a:p>
            <a:endParaRPr lang="en-US" dirty="0">
              <a:latin typeface="Calibri" panose="020F0502020204030204" pitchFamily="34" charset="0"/>
            </a:endParaRPr>
          </a:p>
          <a:p>
            <a:r>
              <a:rPr lang="en-US" dirty="0">
                <a:latin typeface="Calibri" panose="020F0502020204030204" pitchFamily="34" charset="0"/>
              </a:rPr>
              <a:t>Be cognizant  of Federation regulations related to scholarship awarding</a:t>
            </a:r>
          </a:p>
          <a:p>
            <a:pPr marL="0" indent="0">
              <a:buNone/>
            </a:pPr>
            <a:endParaRPr lang="en-US" dirty="0">
              <a:latin typeface="Calibri" panose="020F0502020204030204" pitchFamily="34" charset="0"/>
            </a:endParaRPr>
          </a:p>
          <a:p>
            <a:pPr marL="0" indent="0" algn="ctr">
              <a:buNone/>
            </a:pPr>
            <a:r>
              <a:rPr lang="en-US" sz="2000" dirty="0">
                <a:latin typeface="Calibri" panose="020F0502020204030204" pitchFamily="34" charset="0"/>
              </a:rPr>
              <a:t>NOTE: SFA does not have criteria on file for clubs whose awarding process is handled internally</a:t>
            </a:r>
          </a:p>
          <a:p>
            <a:endParaRPr lang="en-US" dirty="0"/>
          </a:p>
        </p:txBody>
      </p:sp>
    </p:spTree>
    <p:extLst>
      <p:ext uri="{BB962C8B-B14F-4D97-AF65-F5344CB8AC3E}">
        <p14:creationId xmlns:p14="http://schemas.microsoft.com/office/powerpoint/2010/main" val="3173484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375020" y="2625319"/>
            <a:ext cx="1562100" cy="1600200"/>
          </a:xfrm>
          <a:prstGeom prst="rect">
            <a:avLst/>
          </a:prstGeom>
          <a:noFill/>
          <a:ln>
            <a:noFill/>
          </a:ln>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1400" dirty="0">
                <a:latin typeface="Calibri" panose="020F0502020204030204" pitchFamily="34" charset="0"/>
              </a:rPr>
              <a:t>**This document should be sent in with all Club Scholarship checks regardless of whether it is SFA Selected or Club Selected to help us know </a:t>
            </a:r>
            <a:r>
              <a:rPr lang="en-US" sz="1400" b="1" i="1" dirty="0">
                <a:latin typeface="Calibri" panose="020F0502020204030204" pitchFamily="34" charset="0"/>
              </a:rPr>
              <a:t>HOW</a:t>
            </a:r>
            <a:r>
              <a:rPr lang="en-US" sz="1400" i="1" dirty="0">
                <a:latin typeface="Calibri" panose="020F0502020204030204" pitchFamily="34" charset="0"/>
              </a:rPr>
              <a:t> </a:t>
            </a:r>
            <a:r>
              <a:rPr lang="en-US" sz="1400" dirty="0">
                <a:latin typeface="Calibri" panose="020F0502020204030204" pitchFamily="34" charset="0"/>
              </a:rPr>
              <a:t>to disburse the funds.**</a:t>
            </a:r>
            <a:endParaRPr lang="en-US" sz="1100" i="1" dirty="0">
              <a:latin typeface="Calibri" panose="020F0502020204030204" pitchFamily="34" charset="0"/>
            </a:endParaRPr>
          </a:p>
        </p:txBody>
      </p:sp>
      <p:pic>
        <p:nvPicPr>
          <p:cNvPr id="3" name="Picture 2">
            <a:extLst>
              <a:ext uri="{FF2B5EF4-FFF2-40B4-BE49-F238E27FC236}">
                <a16:creationId xmlns:a16="http://schemas.microsoft.com/office/drawing/2014/main" id="{FC0D2CE5-15EC-EF64-DB35-E48FE735795A}"/>
              </a:ext>
            </a:extLst>
          </p:cNvPr>
          <p:cNvPicPr>
            <a:picLocks noChangeAspect="1"/>
          </p:cNvPicPr>
          <p:nvPr/>
        </p:nvPicPr>
        <p:blipFill>
          <a:blip r:embed="rId2"/>
          <a:stretch>
            <a:fillRect/>
          </a:stretch>
        </p:blipFill>
        <p:spPr>
          <a:xfrm>
            <a:off x="2391242" y="441030"/>
            <a:ext cx="4619157" cy="5975940"/>
          </a:xfrm>
          <a:prstGeom prst="rect">
            <a:avLst/>
          </a:prstGeom>
        </p:spPr>
      </p:pic>
    </p:spTree>
    <p:extLst>
      <p:ext uri="{BB962C8B-B14F-4D97-AF65-F5344CB8AC3E}">
        <p14:creationId xmlns:p14="http://schemas.microsoft.com/office/powerpoint/2010/main" val="3952873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371600" y="710128"/>
            <a:ext cx="6400800" cy="3262432"/>
          </a:xfrm>
          <a:prstGeom prst="rect">
            <a:avLst/>
          </a:prstGeom>
        </p:spPr>
        <p:txBody>
          <a:bodyPr wrap="square">
            <a:spAutoFit/>
          </a:bodyPr>
          <a:lstStyle/>
          <a:p>
            <a:pPr algn="ctr"/>
            <a:r>
              <a:rPr lang="en-US" sz="2400" dirty="0">
                <a:solidFill>
                  <a:schemeClr val="accent1"/>
                </a:solidFill>
                <a:latin typeface="Calibri" panose="020F0502020204030204" pitchFamily="34" charset="0"/>
              </a:rPr>
              <a:t>SCHOLARSHIPS &amp; FINANCIAL AID</a:t>
            </a:r>
          </a:p>
          <a:p>
            <a:pPr algn="ctr"/>
            <a:r>
              <a:rPr lang="en-US" sz="2000" dirty="0">
                <a:solidFill>
                  <a:schemeClr val="accent1"/>
                </a:solidFill>
                <a:latin typeface="Calibri" panose="020F0502020204030204" pitchFamily="34" charset="0"/>
              </a:rPr>
              <a:t>Texas A&amp;M University</a:t>
            </a:r>
          </a:p>
          <a:p>
            <a:pPr algn="ctr"/>
            <a:r>
              <a:rPr lang="en-US" sz="2000" dirty="0">
                <a:solidFill>
                  <a:schemeClr val="accent1"/>
                </a:solidFill>
                <a:latin typeface="Calibri" panose="020F0502020204030204" pitchFamily="34" charset="0"/>
              </a:rPr>
              <a:t>P.O. Box 30016</a:t>
            </a:r>
          </a:p>
          <a:p>
            <a:pPr algn="ctr"/>
            <a:r>
              <a:rPr lang="en-US" sz="2000" dirty="0">
                <a:solidFill>
                  <a:schemeClr val="accent1"/>
                </a:solidFill>
                <a:latin typeface="Calibri" panose="020F0502020204030204" pitchFamily="34" charset="0"/>
              </a:rPr>
              <a:t>College Station, TX 77842-3016</a:t>
            </a:r>
          </a:p>
          <a:p>
            <a:pPr algn="ctr"/>
            <a:endParaRPr lang="en-US" sz="2400" dirty="0">
              <a:solidFill>
                <a:schemeClr val="accent1"/>
              </a:solidFill>
              <a:latin typeface="Calibri" panose="020F0502020204030204" pitchFamily="34" charset="0"/>
            </a:endParaRPr>
          </a:p>
          <a:p>
            <a:pPr algn="ctr"/>
            <a:r>
              <a:rPr lang="en-US" sz="2000" dirty="0">
                <a:solidFill>
                  <a:schemeClr val="accent1"/>
                </a:solidFill>
                <a:latin typeface="Calibri" panose="020F0502020204030204" pitchFamily="34" charset="0"/>
              </a:rPr>
              <a:t>(979) 845-3236</a:t>
            </a:r>
          </a:p>
          <a:p>
            <a:pPr algn="ctr"/>
            <a:r>
              <a:rPr lang="en-US" sz="2000" dirty="0">
                <a:solidFill>
                  <a:schemeClr val="accent1"/>
                </a:solidFill>
                <a:latin typeface="Calibri" panose="020F0502020204030204" pitchFamily="34" charset="0"/>
              </a:rPr>
              <a:t>scholarships@tamu.edu</a:t>
            </a:r>
          </a:p>
          <a:p>
            <a:pPr algn="ctr"/>
            <a:endParaRPr lang="en-US" dirty="0">
              <a:solidFill>
                <a:schemeClr val="accent1"/>
              </a:solidFill>
              <a:latin typeface="Calibri" panose="020F0502020204030204" pitchFamily="34" charset="0"/>
            </a:endParaRPr>
          </a:p>
          <a:p>
            <a:pPr algn="ctr"/>
            <a:r>
              <a:rPr lang="en-US" sz="2000" u="sng" dirty="0">
                <a:solidFill>
                  <a:schemeClr val="accent1"/>
                </a:solidFill>
                <a:latin typeface="Calibri" panose="020F0502020204030204" pitchFamily="34" charset="0"/>
              </a:rPr>
              <a:t>Aggie One Stop</a:t>
            </a:r>
            <a:r>
              <a:rPr lang="en-US" sz="2000" dirty="0">
                <a:solidFill>
                  <a:schemeClr val="accent1"/>
                </a:solidFill>
                <a:latin typeface="Calibri" panose="020F0502020204030204" pitchFamily="34" charset="0"/>
              </a:rPr>
              <a:t> - aggie.tamu.edu</a:t>
            </a:r>
          </a:p>
          <a:p>
            <a:pPr algn="ctr"/>
            <a:r>
              <a:rPr lang="en-US" sz="2000" dirty="0">
                <a:solidFill>
                  <a:schemeClr val="accent1"/>
                </a:solidFill>
                <a:latin typeface="Calibri" panose="020F0502020204030204" pitchFamily="34" charset="0"/>
              </a:rPr>
              <a:t>aggieonestop@tamu.edu</a:t>
            </a:r>
          </a:p>
        </p:txBody>
      </p:sp>
    </p:spTree>
    <p:extLst>
      <p:ext uri="{BB962C8B-B14F-4D97-AF65-F5344CB8AC3E}">
        <p14:creationId xmlns:p14="http://schemas.microsoft.com/office/powerpoint/2010/main" val="151426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8147" y="1201370"/>
            <a:ext cx="7712242" cy="1446550"/>
          </a:xfrm>
          <a:prstGeom prst="rect">
            <a:avLst/>
          </a:prstGeom>
        </p:spPr>
        <p:txBody>
          <a:bodyPr wrap="square">
            <a:spAutoFit/>
          </a:bodyPr>
          <a:lstStyle/>
          <a:p>
            <a:pPr algn="ctr"/>
            <a:r>
              <a:rPr lang="en-US" sz="4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Information Scholarships &amp; Financial Aid </a:t>
            </a:r>
          </a:p>
        </p:txBody>
      </p:sp>
      <p:sp>
        <p:nvSpPr>
          <p:cNvPr id="3" name="Text Placeholder 5"/>
          <p:cNvSpPr txBox="1">
            <a:spLocks/>
          </p:cNvSpPr>
          <p:nvPr/>
        </p:nvSpPr>
        <p:spPr>
          <a:xfrm>
            <a:off x="2400299" y="3609475"/>
            <a:ext cx="4547937" cy="1937083"/>
          </a:xfrm>
          <a:prstGeom prst="roundRect">
            <a:avLst>
              <a:gd name="adj" fmla="val 16667"/>
            </a:avLst>
          </a:prstGeom>
          <a:solidFill>
            <a:schemeClr val="accent1"/>
          </a:solidFill>
          <a:ln w="19050">
            <a:solidFill>
              <a:srgbClr val="6C0000"/>
            </a:solidFill>
            <a:prstDash val="solid"/>
          </a:ln>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3200" b="1" dirty="0">
                <a:solidFill>
                  <a:schemeClr val="bg1"/>
                </a:solidFill>
                <a:latin typeface="Calibri" panose="020F0502020204030204" pitchFamily="34" charset="0"/>
              </a:rPr>
              <a:t>72% of the student body receive some form of financial aid</a:t>
            </a:r>
          </a:p>
        </p:txBody>
      </p:sp>
    </p:spTree>
    <p:extLst>
      <p:ext uri="{BB962C8B-B14F-4D97-AF65-F5344CB8AC3E}">
        <p14:creationId xmlns:p14="http://schemas.microsoft.com/office/powerpoint/2010/main" val="2462045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Services we Provide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05063" y="1600199"/>
            <a:ext cx="4038600" cy="4309021"/>
          </a:xfrm>
        </p:spPr>
        <p:txBody>
          <a:bodyPr/>
          <a:lstStyle/>
          <a:p>
            <a:r>
              <a:rPr lang="en-US" sz="2600" dirty="0">
                <a:latin typeface="Calibri" panose="020F0502020204030204" pitchFamily="34" charset="0"/>
              </a:rPr>
              <a:t>Advising on student aid</a:t>
            </a:r>
          </a:p>
          <a:p>
            <a:r>
              <a:rPr lang="en-US" sz="2600" dirty="0">
                <a:latin typeface="Calibri" panose="020F0502020204030204" pitchFamily="34" charset="0"/>
              </a:rPr>
              <a:t>Grants</a:t>
            </a:r>
          </a:p>
          <a:p>
            <a:r>
              <a:rPr lang="en-US" sz="2600" dirty="0">
                <a:latin typeface="Calibri" panose="020F0502020204030204" pitchFamily="34" charset="0"/>
              </a:rPr>
              <a:t>Scholarships</a:t>
            </a:r>
          </a:p>
          <a:p>
            <a:r>
              <a:rPr lang="en-US" sz="2600" dirty="0">
                <a:latin typeface="Calibri" panose="020F0502020204030204" pitchFamily="34" charset="0"/>
              </a:rPr>
              <a:t>Federal, State, Institutional, &amp;  Alternative Loans</a:t>
            </a:r>
          </a:p>
          <a:p>
            <a:endParaRPr lang="en-US" dirty="0"/>
          </a:p>
        </p:txBody>
      </p:sp>
      <p:sp>
        <p:nvSpPr>
          <p:cNvPr id="4" name="Content Placeholder 3"/>
          <p:cNvSpPr>
            <a:spLocks noGrp="1"/>
          </p:cNvSpPr>
          <p:nvPr>
            <p:ph sz="half" idx="2"/>
          </p:nvPr>
        </p:nvSpPr>
        <p:spPr>
          <a:xfrm>
            <a:off x="4391525" y="1600200"/>
            <a:ext cx="4451685" cy="4309021"/>
          </a:xfrm>
        </p:spPr>
        <p:txBody>
          <a:bodyPr/>
          <a:lstStyle/>
          <a:p>
            <a:r>
              <a:rPr lang="en-US" sz="2600" dirty="0">
                <a:latin typeface="Calibri" panose="020F0502020204030204" pitchFamily="34" charset="0"/>
              </a:rPr>
              <a:t>Short-term Loans</a:t>
            </a:r>
          </a:p>
          <a:p>
            <a:r>
              <a:rPr lang="en-US" sz="2600" dirty="0">
                <a:latin typeface="Calibri" panose="020F0502020204030204" pitchFamily="34" charset="0"/>
              </a:rPr>
              <a:t>Student Employment Office</a:t>
            </a:r>
          </a:p>
          <a:p>
            <a:r>
              <a:rPr lang="en-US" sz="2600" dirty="0">
                <a:latin typeface="Calibri" panose="020F0502020204030204" pitchFamily="34" charset="0"/>
              </a:rPr>
              <a:t>Money Education Center</a:t>
            </a:r>
          </a:p>
          <a:p>
            <a:r>
              <a:rPr lang="en-US" sz="2600" dirty="0">
                <a:latin typeface="Calibri" panose="020F0502020204030204" pitchFamily="34" charset="0"/>
              </a:rPr>
              <a:t>Veteran Services Office</a:t>
            </a:r>
          </a:p>
          <a:p>
            <a:endParaRPr lang="en-US" dirty="0"/>
          </a:p>
        </p:txBody>
      </p:sp>
      <p:sp>
        <p:nvSpPr>
          <p:cNvPr id="7" name="Text Placeholder 5"/>
          <p:cNvSpPr txBox="1">
            <a:spLocks/>
          </p:cNvSpPr>
          <p:nvPr/>
        </p:nvSpPr>
        <p:spPr>
          <a:xfrm>
            <a:off x="300789" y="4896853"/>
            <a:ext cx="8542421" cy="1636293"/>
          </a:xfrm>
          <a:prstGeom prst="roundRect">
            <a:avLst>
              <a:gd name="adj" fmla="val 16667"/>
            </a:avLst>
          </a:prstGeom>
          <a:solidFill>
            <a:schemeClr val="accent1"/>
          </a:solidFill>
          <a:ln w="19050">
            <a:noFill/>
            <a:prstDash val="solid"/>
          </a:ln>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2000" b="1" dirty="0">
                <a:solidFill>
                  <a:schemeClr val="bg1"/>
                </a:solidFill>
                <a:latin typeface="Calibri" panose="020F0502020204030204" pitchFamily="34" charset="0"/>
              </a:rPr>
              <a:t>Texas A&amp;M disbursed $836m in financial aid to assist students</a:t>
            </a:r>
          </a:p>
          <a:p>
            <a:pPr marL="0" indent="0">
              <a:buNone/>
            </a:pPr>
            <a:r>
              <a:rPr lang="en-US" sz="1800" b="1" dirty="0">
                <a:solidFill>
                  <a:schemeClr val="bg1"/>
                </a:solidFill>
                <a:latin typeface="Calibri" panose="020F0502020204030204" pitchFamily="34" charset="0"/>
              </a:rPr>
              <a:t>			  37% receive scholarships	         	 35% receive Loans</a:t>
            </a:r>
          </a:p>
          <a:p>
            <a:pPr marL="0" indent="0">
              <a:buNone/>
            </a:pPr>
            <a:r>
              <a:rPr lang="en-US" sz="1800" b="1" dirty="0">
                <a:solidFill>
                  <a:schemeClr val="bg1"/>
                </a:solidFill>
                <a:latin typeface="Calibri" panose="020F0502020204030204" pitchFamily="34" charset="0"/>
              </a:rPr>
              <a:t>	  		  31% receive grants		          	  8% tuition waivers</a:t>
            </a:r>
          </a:p>
          <a:p>
            <a:pPr marL="0" indent="0">
              <a:buNone/>
            </a:pPr>
            <a:r>
              <a:rPr lang="en-US" sz="1800" b="1" dirty="0">
                <a:solidFill>
                  <a:schemeClr val="bg1"/>
                </a:solidFill>
                <a:latin typeface="Calibri" panose="020F0502020204030204" pitchFamily="34" charset="0"/>
              </a:rPr>
              <a:t>			  24% earn wages/work</a:t>
            </a:r>
          </a:p>
        </p:txBody>
      </p:sp>
    </p:spTree>
    <p:extLst>
      <p:ext uri="{BB962C8B-B14F-4D97-AF65-F5344CB8AC3E}">
        <p14:creationId xmlns:p14="http://schemas.microsoft.com/office/powerpoint/2010/main" val="235794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Scholarship Notes</a:t>
            </a:r>
          </a:p>
        </p:txBody>
      </p:sp>
      <p:sp>
        <p:nvSpPr>
          <p:cNvPr id="3" name="Content Placeholder 2"/>
          <p:cNvSpPr>
            <a:spLocks noGrp="1"/>
          </p:cNvSpPr>
          <p:nvPr>
            <p:ph idx="1"/>
          </p:nvPr>
        </p:nvSpPr>
        <p:spPr>
          <a:xfrm>
            <a:off x="457200" y="1600200"/>
            <a:ext cx="8229600" cy="4562856"/>
          </a:xfrm>
        </p:spPr>
        <p:txBody>
          <a:bodyPr>
            <a:normAutofit/>
          </a:bodyPr>
          <a:lstStyle/>
          <a:p>
            <a:pPr>
              <a:spcAft>
                <a:spcPts val="1200"/>
              </a:spcAft>
            </a:pPr>
            <a:r>
              <a:rPr lang="en-US" sz="2800" dirty="0"/>
              <a:t>Incoming freshman apply for scholarships along with admission to the University</a:t>
            </a:r>
          </a:p>
          <a:p>
            <a:pPr lvl="1">
              <a:spcAft>
                <a:spcPts val="1200"/>
              </a:spcAft>
            </a:pPr>
            <a:r>
              <a:rPr lang="en-US" sz="2400" dirty="0"/>
              <a:t>Fall 2024 deadline is December 1, 2023</a:t>
            </a:r>
            <a:endParaRPr lang="en-US" sz="2400" b="1" dirty="0"/>
          </a:p>
          <a:p>
            <a:pPr>
              <a:spcAft>
                <a:spcPts val="1200"/>
              </a:spcAft>
            </a:pPr>
            <a:r>
              <a:rPr lang="en-US" sz="2800" dirty="0"/>
              <a:t>Currently enrolled students apply for scholarships through the University Scholarship Application </a:t>
            </a:r>
            <a:r>
              <a:rPr lang="en-US" sz="2800" dirty="0">
                <a:hlinkClick r:id="rId2"/>
              </a:rPr>
              <a:t>https://uwide.tamu.edu</a:t>
            </a:r>
            <a:r>
              <a:rPr lang="en-US" sz="2800" dirty="0"/>
              <a:t> </a:t>
            </a:r>
          </a:p>
          <a:p>
            <a:pPr lvl="1">
              <a:spcAft>
                <a:spcPts val="1200"/>
              </a:spcAft>
            </a:pPr>
            <a:r>
              <a:rPr lang="en-US" sz="2400" dirty="0"/>
              <a:t>2024-2025 deadline is February 1, 2024</a:t>
            </a:r>
          </a:p>
        </p:txBody>
      </p:sp>
    </p:spTree>
    <p:extLst>
      <p:ext uri="{BB962C8B-B14F-4D97-AF65-F5344CB8AC3E}">
        <p14:creationId xmlns:p14="http://schemas.microsoft.com/office/powerpoint/2010/main" val="367765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Stats for the Class of 2024</a:t>
            </a:r>
          </a:p>
        </p:txBody>
      </p:sp>
      <p:sp>
        <p:nvSpPr>
          <p:cNvPr id="3" name="Content Placeholder 2"/>
          <p:cNvSpPr>
            <a:spLocks noGrp="1"/>
          </p:cNvSpPr>
          <p:nvPr>
            <p:ph idx="1"/>
          </p:nvPr>
        </p:nvSpPr>
        <p:spPr/>
        <p:txBody>
          <a:bodyPr/>
          <a:lstStyle/>
          <a:p>
            <a:r>
              <a:rPr lang="en-US" dirty="0"/>
              <a:t>Admissions applications:</a:t>
            </a:r>
          </a:p>
          <a:p>
            <a:pPr lvl="1"/>
            <a:r>
              <a:rPr lang="en-US" dirty="0"/>
              <a:t>49,294 applications</a:t>
            </a:r>
          </a:p>
          <a:p>
            <a:pPr lvl="1"/>
            <a:r>
              <a:rPr lang="en-US" dirty="0"/>
              <a:t>39,714 complete applications</a:t>
            </a:r>
          </a:p>
          <a:p>
            <a:pPr lvl="1"/>
            <a:r>
              <a:rPr lang="en-US" dirty="0"/>
              <a:t>19,735 admits as of 1/8/20</a:t>
            </a:r>
          </a:p>
          <a:p>
            <a:r>
              <a:rPr lang="en-US" dirty="0"/>
              <a:t>Scholarship applications</a:t>
            </a:r>
          </a:p>
          <a:p>
            <a:pPr lvl="1"/>
            <a:r>
              <a:rPr lang="en-US" dirty="0"/>
              <a:t>29,663 submitted</a:t>
            </a:r>
          </a:p>
          <a:p>
            <a:pPr lvl="1"/>
            <a:r>
              <a:rPr lang="en-US" dirty="0"/>
              <a:t>12,955 complete/admitted (freshman pool)</a:t>
            </a:r>
          </a:p>
        </p:txBody>
      </p:sp>
    </p:spTree>
    <p:extLst>
      <p:ext uri="{BB962C8B-B14F-4D97-AF65-F5344CB8AC3E}">
        <p14:creationId xmlns:p14="http://schemas.microsoft.com/office/powerpoint/2010/main" val="2471234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Financial Aid Consideration</a:t>
            </a:r>
          </a:p>
        </p:txBody>
      </p:sp>
      <p:sp>
        <p:nvSpPr>
          <p:cNvPr id="3" name="Content Placeholder 2"/>
          <p:cNvSpPr>
            <a:spLocks noGrp="1"/>
          </p:cNvSpPr>
          <p:nvPr>
            <p:ph idx="1"/>
          </p:nvPr>
        </p:nvSpPr>
        <p:spPr/>
        <p:txBody>
          <a:bodyPr>
            <a:normAutofit/>
          </a:bodyPr>
          <a:lstStyle/>
          <a:p>
            <a:pPr>
              <a:spcAft>
                <a:spcPts val="1200"/>
              </a:spcAft>
            </a:pPr>
            <a:r>
              <a:rPr lang="en-US" sz="2400" dirty="0"/>
              <a:t>Historically, the FAFSA has been available beginning October 1 each year. For 2024-2025 academic year information, please visit aggie.tamu.edu</a:t>
            </a:r>
          </a:p>
          <a:p>
            <a:pPr>
              <a:spcAft>
                <a:spcPts val="1200"/>
              </a:spcAft>
            </a:pPr>
            <a:r>
              <a:rPr lang="en-US" sz="2400" dirty="0"/>
              <a:t>Freshman awarding will happen by the end of January</a:t>
            </a:r>
          </a:p>
          <a:p>
            <a:pPr>
              <a:spcAft>
                <a:spcPts val="1200"/>
              </a:spcAft>
            </a:pPr>
            <a:r>
              <a:rPr lang="en-US" sz="2400" dirty="0"/>
              <a:t>Continuing student awarding will happen in June, after spring grades have been posted</a:t>
            </a:r>
          </a:p>
          <a:p>
            <a:pPr>
              <a:spcAft>
                <a:spcPts val="1200"/>
              </a:spcAft>
            </a:pPr>
            <a:r>
              <a:rPr lang="en-US" sz="2400" dirty="0"/>
              <a:t>Remember, financial aid is awarded on a first-come, first served basis</a:t>
            </a:r>
          </a:p>
          <a:p>
            <a:endParaRPr lang="en-US" dirty="0"/>
          </a:p>
        </p:txBody>
      </p:sp>
    </p:spTree>
    <p:extLst>
      <p:ext uri="{BB962C8B-B14F-4D97-AF65-F5344CB8AC3E}">
        <p14:creationId xmlns:p14="http://schemas.microsoft.com/office/powerpoint/2010/main" val="382642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1333500" y="1143000"/>
            <a:ext cx="6477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391727" y="2133600"/>
            <a:ext cx="2645546" cy="34290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1600" dirty="0">
                <a:latin typeface="Calibri" panose="020F0502020204030204" pitchFamily="34" charset="0"/>
              </a:rPr>
              <a:t>Federal Pell Grant</a:t>
            </a:r>
          </a:p>
          <a:p>
            <a:r>
              <a:rPr lang="en-US" sz="1600" dirty="0">
                <a:latin typeface="Calibri" panose="020F0502020204030204" pitchFamily="34" charset="0"/>
              </a:rPr>
              <a:t>TEXAS Grant</a:t>
            </a:r>
          </a:p>
          <a:p>
            <a:r>
              <a:rPr lang="en-US" sz="1600" dirty="0">
                <a:latin typeface="Calibri" panose="020F0502020204030204" pitchFamily="34" charset="0"/>
              </a:rPr>
              <a:t>Supplemental Educational Opportunity Grant (SEOG)</a:t>
            </a:r>
          </a:p>
          <a:p>
            <a:r>
              <a:rPr lang="en-US" sz="1600" dirty="0">
                <a:latin typeface="Calibri" panose="020F0502020204030204" pitchFamily="34" charset="0"/>
              </a:rPr>
              <a:t>Texas Public Education Grant (TPEG)</a:t>
            </a:r>
          </a:p>
        </p:txBody>
      </p:sp>
      <p:sp>
        <p:nvSpPr>
          <p:cNvPr id="9" name="Content Placeholder 3"/>
          <p:cNvSpPr txBox="1">
            <a:spLocks/>
          </p:cNvSpPr>
          <p:nvPr/>
        </p:nvSpPr>
        <p:spPr>
          <a:xfrm>
            <a:off x="5867400" y="2133600"/>
            <a:ext cx="2667000" cy="37338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1600" dirty="0">
                <a:latin typeface="Calibri" panose="020F0502020204030204" pitchFamily="34" charset="0"/>
              </a:rPr>
              <a:t>NEED-BASED</a:t>
            </a:r>
          </a:p>
          <a:p>
            <a:r>
              <a:rPr lang="en-US" sz="1600" dirty="0">
                <a:latin typeface="Calibri" panose="020F0502020204030204" pitchFamily="34" charset="0"/>
              </a:rPr>
              <a:t>Direct Stafford Loan (Subsidized)</a:t>
            </a:r>
          </a:p>
          <a:p>
            <a:r>
              <a:rPr lang="en-US" sz="1600" dirty="0">
                <a:latin typeface="Calibri" panose="020F0502020204030204" pitchFamily="34" charset="0"/>
              </a:rPr>
              <a:t>Perkins Loan</a:t>
            </a:r>
          </a:p>
          <a:p>
            <a:pPr marL="0" indent="0">
              <a:buNone/>
            </a:pPr>
            <a:endParaRPr lang="en-US" sz="1000" dirty="0">
              <a:latin typeface="Calibri" panose="020F0502020204030204" pitchFamily="34" charset="0"/>
            </a:endParaRPr>
          </a:p>
          <a:p>
            <a:pPr marL="0" indent="0">
              <a:buNone/>
            </a:pPr>
            <a:r>
              <a:rPr lang="en-US" sz="1600" dirty="0">
                <a:latin typeface="Calibri" panose="020F0502020204030204" pitchFamily="34" charset="0"/>
              </a:rPr>
              <a:t>NON NEED-BASED</a:t>
            </a:r>
          </a:p>
          <a:p>
            <a:r>
              <a:rPr lang="en-US" sz="1600" dirty="0">
                <a:latin typeface="Calibri" panose="020F0502020204030204" pitchFamily="34" charset="0"/>
              </a:rPr>
              <a:t>Direct Stafford Loan (Unsubsidized)</a:t>
            </a:r>
          </a:p>
          <a:p>
            <a:r>
              <a:rPr lang="en-US" sz="1600" dirty="0">
                <a:latin typeface="Calibri" panose="020F0502020204030204" pitchFamily="34" charset="0"/>
              </a:rPr>
              <a:t>Parent PLUS Loan</a:t>
            </a:r>
          </a:p>
          <a:p>
            <a:r>
              <a:rPr lang="en-US" sz="1600" dirty="0">
                <a:latin typeface="Calibri" panose="020F0502020204030204" pitchFamily="34" charset="0"/>
              </a:rPr>
              <a:t>Graduate Plus Loans</a:t>
            </a:r>
          </a:p>
          <a:p>
            <a:r>
              <a:rPr lang="en-US" sz="1600" dirty="0">
                <a:latin typeface="Calibri" panose="020F0502020204030204" pitchFamily="34" charset="0"/>
              </a:rPr>
              <a:t>College Access Loan</a:t>
            </a:r>
          </a:p>
          <a:p>
            <a:r>
              <a:rPr lang="en-US" sz="1600" dirty="0">
                <a:latin typeface="Calibri" panose="020F0502020204030204" pitchFamily="34" charset="0"/>
              </a:rPr>
              <a:t>Alternative Loans</a:t>
            </a:r>
          </a:p>
          <a:p>
            <a:endParaRPr lang="en-US" sz="1600" dirty="0">
              <a:latin typeface="Calibri" panose="020F0502020204030204" pitchFamily="34" charset="0"/>
            </a:endParaRPr>
          </a:p>
          <a:p>
            <a:pPr marL="0" indent="0">
              <a:buNone/>
            </a:pPr>
            <a:endParaRPr lang="en-US" sz="1600" dirty="0">
              <a:latin typeface="Calibri" panose="020F0502020204030204" pitchFamily="34" charset="0"/>
            </a:endParaRPr>
          </a:p>
        </p:txBody>
      </p:sp>
      <p:sp>
        <p:nvSpPr>
          <p:cNvPr id="10" name="TextBox 9"/>
          <p:cNvSpPr txBox="1"/>
          <p:nvPr/>
        </p:nvSpPr>
        <p:spPr>
          <a:xfrm>
            <a:off x="231648" y="6287209"/>
            <a:ext cx="5181600" cy="276999"/>
          </a:xfrm>
          <a:prstGeom prst="rect">
            <a:avLst/>
          </a:prstGeom>
          <a:noFill/>
        </p:spPr>
        <p:txBody>
          <a:bodyPr wrap="square" rtlCol="0">
            <a:spAutoFit/>
          </a:bodyPr>
          <a:lstStyle/>
          <a:p>
            <a:r>
              <a:rPr lang="en-US" sz="1200" dirty="0">
                <a:latin typeface="Calibri" panose="020F0502020204030204" pitchFamily="34" charset="0"/>
              </a:rPr>
              <a:t>*Programs subject to availability of funds.</a:t>
            </a:r>
          </a:p>
        </p:txBody>
      </p:sp>
      <p:sp>
        <p:nvSpPr>
          <p:cNvPr id="11" name="Title 1"/>
          <p:cNvSpPr txBox="1">
            <a:spLocks/>
          </p:cNvSpPr>
          <p:nvPr/>
        </p:nvSpPr>
        <p:spPr>
          <a:xfrm>
            <a:off x="391726" y="1633553"/>
            <a:ext cx="1726395" cy="457200"/>
          </a:xfrm>
          <a:prstGeom prst="rect">
            <a:avLst/>
          </a:prstGeom>
          <a:effectLst>
            <a:outerShdw blurRad="50800" dist="38100" dir="2700000" algn="tl" rotWithShape="0">
              <a:prstClr val="black">
                <a:alpha val="40000"/>
              </a:prstClr>
            </a:outerShdw>
          </a:effectLst>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en-US" sz="2800" dirty="0">
                <a:solidFill>
                  <a:schemeClr val="accent1"/>
                </a:solidFill>
                <a:latin typeface="Calibri" panose="020F0502020204030204" pitchFamily="34" charset="0"/>
              </a:rPr>
              <a:t>Grants</a:t>
            </a:r>
            <a:r>
              <a:rPr lang="en-US" sz="1600" dirty="0">
                <a:solidFill>
                  <a:schemeClr val="accent1"/>
                </a:solidFill>
                <a:latin typeface="Calibri" panose="020F0502020204030204" pitchFamily="34" charset="0"/>
              </a:rPr>
              <a:t> *</a:t>
            </a:r>
          </a:p>
        </p:txBody>
      </p:sp>
      <p:sp>
        <p:nvSpPr>
          <p:cNvPr id="12" name="Title 1"/>
          <p:cNvSpPr txBox="1">
            <a:spLocks/>
          </p:cNvSpPr>
          <p:nvPr/>
        </p:nvSpPr>
        <p:spPr>
          <a:xfrm>
            <a:off x="5416424" y="1600200"/>
            <a:ext cx="1943100" cy="457200"/>
          </a:xfrm>
          <a:prstGeom prst="rect">
            <a:avLst/>
          </a:prstGeom>
          <a:effectLst>
            <a:outerShdw blurRad="50800" dist="38100" dir="2700000" algn="tl" rotWithShape="0">
              <a:prstClr val="black">
                <a:alpha val="40000"/>
              </a:prstClr>
            </a:outerShdw>
          </a:effectLst>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sz="2800" dirty="0">
                <a:solidFill>
                  <a:schemeClr val="accent1"/>
                </a:solidFill>
                <a:latin typeface="Calibri" panose="020F0502020204030204" pitchFamily="34" charset="0"/>
              </a:rPr>
              <a:t>LOANS</a:t>
            </a:r>
          </a:p>
        </p:txBody>
      </p:sp>
      <p:sp>
        <p:nvSpPr>
          <p:cNvPr id="13" name="Title 1"/>
          <p:cNvSpPr txBox="1">
            <a:spLocks/>
          </p:cNvSpPr>
          <p:nvPr/>
        </p:nvSpPr>
        <p:spPr>
          <a:xfrm>
            <a:off x="2978024" y="1607598"/>
            <a:ext cx="2438400" cy="457200"/>
          </a:xfrm>
          <a:prstGeom prst="rect">
            <a:avLst/>
          </a:prstGeom>
          <a:effectLst>
            <a:outerShdw blurRad="50800" dist="38100" dir="2700000" algn="tl" rotWithShape="0">
              <a:prstClr val="black">
                <a:alpha val="40000"/>
              </a:prstClr>
            </a:outerShdw>
          </a:effectLst>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sz="2800" dirty="0">
                <a:solidFill>
                  <a:schemeClr val="accent1"/>
                </a:solidFill>
                <a:latin typeface="Calibri" panose="020F0502020204030204" pitchFamily="34" charset="0"/>
              </a:rPr>
              <a:t>EMPLOYMENT</a:t>
            </a:r>
          </a:p>
        </p:txBody>
      </p:sp>
      <p:sp>
        <p:nvSpPr>
          <p:cNvPr id="14" name="Content Placeholder 2"/>
          <p:cNvSpPr txBox="1">
            <a:spLocks/>
          </p:cNvSpPr>
          <p:nvPr/>
        </p:nvSpPr>
        <p:spPr>
          <a:xfrm>
            <a:off x="3124200" y="2146917"/>
            <a:ext cx="2645546" cy="34290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1600" dirty="0">
                <a:latin typeface="Calibri" panose="020F0502020204030204" pitchFamily="34" charset="0"/>
              </a:rPr>
              <a:t>Jobs for Aggies</a:t>
            </a:r>
          </a:p>
          <a:p>
            <a:pPr lvl="1"/>
            <a:r>
              <a:rPr lang="en-US" sz="1300" dirty="0">
                <a:latin typeface="Calibri" panose="020F0502020204030204" pitchFamily="34" charset="0"/>
              </a:rPr>
              <a:t>On-and off-campus jobs</a:t>
            </a:r>
          </a:p>
          <a:p>
            <a:pPr lvl="1"/>
            <a:r>
              <a:rPr lang="en-US" sz="1300" dirty="0">
                <a:latin typeface="Calibri" panose="020F0502020204030204" pitchFamily="34" charset="0"/>
              </a:rPr>
              <a:t>Flexible hours</a:t>
            </a:r>
          </a:p>
          <a:p>
            <a:pPr lvl="1"/>
            <a:r>
              <a:rPr lang="en-US" sz="1300" dirty="0">
                <a:latin typeface="Calibri" panose="020F0502020204030204" pitchFamily="34" charset="0"/>
              </a:rPr>
              <a:t>Jobsforaggies.tamu.edu</a:t>
            </a:r>
          </a:p>
          <a:p>
            <a:r>
              <a:rPr lang="en-US" sz="1600" dirty="0">
                <a:latin typeface="Calibri" panose="020F0502020204030204" pitchFamily="34" charset="0"/>
              </a:rPr>
              <a:t>General Listings in the BCS community</a:t>
            </a:r>
          </a:p>
          <a:p>
            <a:r>
              <a:rPr lang="en-US" sz="1600" dirty="0">
                <a:latin typeface="Calibri" panose="020F0502020204030204" pitchFamily="34" charset="0"/>
              </a:rPr>
              <a:t>Work Study</a:t>
            </a:r>
          </a:p>
          <a:p>
            <a:pPr lvl="1"/>
            <a:r>
              <a:rPr lang="en-US" sz="1300" dirty="0">
                <a:latin typeface="Calibri" panose="020F0502020204030204" pitchFamily="34" charset="0"/>
              </a:rPr>
              <a:t>Employer incentive</a:t>
            </a:r>
          </a:p>
          <a:p>
            <a:pPr marL="0" indent="0">
              <a:buNone/>
            </a:pPr>
            <a:endParaRPr lang="en-US" sz="1600" dirty="0">
              <a:latin typeface="Calibri" panose="020F0502020204030204" pitchFamily="34" charset="0"/>
            </a:endParaRPr>
          </a:p>
        </p:txBody>
      </p:sp>
      <p:grpSp>
        <p:nvGrpSpPr>
          <p:cNvPr id="18" name="Group 17"/>
          <p:cNvGrpSpPr/>
          <p:nvPr/>
        </p:nvGrpSpPr>
        <p:grpSpPr>
          <a:xfrm>
            <a:off x="852374" y="4661142"/>
            <a:ext cx="3344850" cy="876300"/>
            <a:chOff x="321447" y="4648200"/>
            <a:chExt cx="3344850" cy="876300"/>
          </a:xfrm>
        </p:grpSpPr>
        <p:sp>
          <p:nvSpPr>
            <p:cNvPr id="15" name="Rounded Rectangle 14"/>
            <p:cNvSpPr/>
            <p:nvPr/>
          </p:nvSpPr>
          <p:spPr>
            <a:xfrm>
              <a:off x="321447" y="4648200"/>
              <a:ext cx="3344850" cy="876300"/>
            </a:xfrm>
            <a:prstGeom prst="roundRect">
              <a:avLst/>
            </a:prstGeom>
            <a:solidFill>
              <a:schemeClr val="bg2"/>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412446" y="4838700"/>
              <a:ext cx="3253851" cy="457200"/>
            </a:xfrm>
            <a:prstGeom prst="rect">
              <a:avLst/>
            </a:prstGeom>
            <a:effectLst>
              <a:outerShdw blurRad="50800" dist="38100" dir="2700000" algn="tl" rotWithShape="0">
                <a:prstClr val="black">
                  <a:alpha val="40000"/>
                </a:prstClr>
              </a:outerShdw>
            </a:effectLst>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sz="2800" dirty="0">
                  <a:solidFill>
                    <a:schemeClr val="accent1"/>
                  </a:solidFill>
                  <a:latin typeface="Calibri" panose="020F0502020204030204" pitchFamily="34" charset="0"/>
                </a:rPr>
                <a:t>SCHOLARSHIPS</a:t>
              </a:r>
            </a:p>
          </p:txBody>
        </p:sp>
      </p:grpSp>
      <p:sp>
        <p:nvSpPr>
          <p:cNvPr id="17" name="Title 1"/>
          <p:cNvSpPr txBox="1">
            <a:spLocks/>
          </p:cNvSpPr>
          <p:nvPr/>
        </p:nvSpPr>
        <p:spPr>
          <a:xfrm>
            <a:off x="617681" y="409518"/>
            <a:ext cx="7619999" cy="735876"/>
          </a:xfrm>
          <a:prstGeom prst="rect">
            <a:avLst/>
          </a:prstGeom>
          <a:effectLst>
            <a:outerShdw blurRad="50800" dist="38100" dir="2700000" algn="tl" rotWithShape="0">
              <a:prstClr val="black">
                <a:alpha val="40000"/>
              </a:prstClr>
            </a:outerShdw>
          </a:effectLst>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sz="4800" cap="none" dirty="0">
                <a:latin typeface="Arial" panose="020B0604020202020204" pitchFamily="34" charset="0"/>
                <a:cs typeface="Arial" panose="020B0604020202020204" pitchFamily="34" charset="0"/>
              </a:rPr>
              <a:t>Types of Aid</a:t>
            </a:r>
          </a:p>
        </p:txBody>
      </p:sp>
    </p:spTree>
    <p:extLst>
      <p:ext uri="{BB962C8B-B14F-4D97-AF65-F5344CB8AC3E}">
        <p14:creationId xmlns:p14="http://schemas.microsoft.com/office/powerpoint/2010/main" val="186052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8119" y="1654333"/>
            <a:ext cx="5621628" cy="2308324"/>
          </a:xfrm>
          <a:prstGeom prst="rect">
            <a:avLst/>
          </a:prstGeom>
        </p:spPr>
        <p:txBody>
          <a:bodyPr wrap="square">
            <a:spAutoFit/>
          </a:bodyPr>
          <a:lstStyle/>
          <a:p>
            <a:pPr algn="ctr"/>
            <a:r>
              <a:rPr lang="en-US" sz="4800" dirty="0">
                <a:solidFill>
                  <a:schemeClr val="accent1"/>
                </a:solidFill>
                <a:effectLst>
                  <a:outerShdw blurRad="38100" dist="38100" dir="2700000" algn="tl">
                    <a:srgbClr val="000000">
                      <a:alpha val="43137"/>
                    </a:srgbClr>
                  </a:outerShdw>
                </a:effectLst>
                <a:latin typeface="Calibri" panose="020F0502020204030204" pitchFamily="34" charset="0"/>
              </a:rPr>
              <a:t>Texas A&amp;M University Mothers' Club Information</a:t>
            </a:r>
          </a:p>
        </p:txBody>
      </p:sp>
    </p:spTree>
    <p:extLst>
      <p:ext uri="{BB962C8B-B14F-4D97-AF65-F5344CB8AC3E}">
        <p14:creationId xmlns:p14="http://schemas.microsoft.com/office/powerpoint/2010/main" val="231886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84679" y="292879"/>
            <a:ext cx="3023755" cy="762000"/>
          </a:xfrm>
          <a:prstGeom prst="roundRect">
            <a:avLst/>
          </a:prstGeom>
          <a:solidFill>
            <a:schemeClr val="accent5">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
          <p:cNvSpPr txBox="1">
            <a:spLocks/>
          </p:cNvSpPr>
          <p:nvPr/>
        </p:nvSpPr>
        <p:spPr>
          <a:xfrm>
            <a:off x="3022779" y="317502"/>
            <a:ext cx="2985655" cy="762000"/>
          </a:xfrm>
          <a:prstGeom prst="rect">
            <a:avLst/>
          </a:prstGeom>
          <a:noFill/>
          <a:ln>
            <a:noFill/>
          </a:ln>
        </p:spPr>
        <p:txBody>
          <a:bodyPr anchor="ct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1400" b="1" dirty="0">
                <a:latin typeface="Calibri" panose="020F0502020204030204" pitchFamily="34" charset="0"/>
              </a:rPr>
              <a:t>Does your club provide scholarships to Aggie students?</a:t>
            </a:r>
          </a:p>
        </p:txBody>
      </p:sp>
      <p:cxnSp>
        <p:nvCxnSpPr>
          <p:cNvPr id="6" name="Straight Arrow Connector 5"/>
          <p:cNvCxnSpPr/>
          <p:nvPr/>
        </p:nvCxnSpPr>
        <p:spPr>
          <a:xfrm>
            <a:off x="4842279" y="1089893"/>
            <a:ext cx="36576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547755" y="1458416"/>
            <a:ext cx="1447800" cy="1036319"/>
          </a:xfrm>
          <a:prstGeom prst="roundRect">
            <a:avLst/>
          </a:prstGeom>
          <a:solidFill>
            <a:schemeClr val="accent5">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
          <p:cNvSpPr txBox="1">
            <a:spLocks/>
          </p:cNvSpPr>
          <p:nvPr/>
        </p:nvSpPr>
        <p:spPr>
          <a:xfrm>
            <a:off x="4547755" y="1607582"/>
            <a:ext cx="1447800" cy="609600"/>
          </a:xfrm>
          <a:prstGeom prst="rect">
            <a:avLst/>
          </a:prstGeom>
          <a:noFill/>
          <a:ln>
            <a:noFill/>
          </a:ln>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1400" b="1" dirty="0">
                <a:latin typeface="Calibri" panose="020F0502020204030204" pitchFamily="34" charset="0"/>
              </a:rPr>
              <a:t>No</a:t>
            </a:r>
            <a:br>
              <a:rPr lang="en-US" sz="1400" b="1" dirty="0">
                <a:latin typeface="Calibri" panose="020F0502020204030204" pitchFamily="34" charset="0"/>
              </a:rPr>
            </a:br>
            <a:r>
              <a:rPr lang="en-US" sz="1100" b="1" i="1" dirty="0">
                <a:latin typeface="Calibri" panose="020F0502020204030204" pitchFamily="34" charset="0"/>
              </a:rPr>
              <a:t>Need to submit Form G to the Federation</a:t>
            </a:r>
          </a:p>
        </p:txBody>
      </p:sp>
      <p:sp>
        <p:nvSpPr>
          <p:cNvPr id="9" name="Rounded Rectangle 8"/>
          <p:cNvSpPr/>
          <p:nvPr/>
        </p:nvSpPr>
        <p:spPr>
          <a:xfrm>
            <a:off x="2961409" y="1453336"/>
            <a:ext cx="1447800" cy="1041400"/>
          </a:xfrm>
          <a:prstGeom prst="roundRect">
            <a:avLst/>
          </a:prstGeom>
          <a:solidFill>
            <a:schemeClr val="accent5">
              <a:lumMod val="20000"/>
              <a:lumOff val="80000"/>
            </a:schemeClr>
          </a:solidFill>
          <a:ln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p:cNvSpPr txBox="1">
            <a:spLocks/>
          </p:cNvSpPr>
          <p:nvPr/>
        </p:nvSpPr>
        <p:spPr>
          <a:xfrm>
            <a:off x="2961409" y="1478508"/>
            <a:ext cx="1447800" cy="940028"/>
          </a:xfrm>
          <a:prstGeom prst="rect">
            <a:avLst/>
          </a:prstGeom>
          <a:noFill/>
          <a:ln>
            <a:noFill/>
          </a:ln>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1400" b="1" dirty="0">
                <a:latin typeface="Calibri" panose="020F0502020204030204" pitchFamily="34" charset="0"/>
              </a:rPr>
              <a:t>Yes</a:t>
            </a:r>
            <a:br>
              <a:rPr lang="en-US" sz="1100" b="1" dirty="0">
                <a:latin typeface="Calibri" panose="020F0502020204030204" pitchFamily="34" charset="0"/>
              </a:rPr>
            </a:br>
            <a:r>
              <a:rPr lang="en-US" sz="1100" b="1" i="1" dirty="0">
                <a:latin typeface="Calibri" panose="020F0502020204030204" pitchFamily="34" charset="0"/>
              </a:rPr>
              <a:t>Need to submit Form G to the Federation </a:t>
            </a:r>
            <a:r>
              <a:rPr lang="en-US" sz="1100" b="1" i="1" u="sng" dirty="0">
                <a:latin typeface="Calibri" panose="020F0502020204030204" pitchFamily="34" charset="0"/>
              </a:rPr>
              <a:t>AND</a:t>
            </a:r>
            <a:r>
              <a:rPr lang="en-US" sz="1100" b="1" i="1" dirty="0">
                <a:latin typeface="Calibri" panose="020F0502020204030204" pitchFamily="34" charset="0"/>
              </a:rPr>
              <a:t> [at minimum] donor form to SFA</a:t>
            </a:r>
          </a:p>
        </p:txBody>
      </p:sp>
      <p:sp>
        <p:nvSpPr>
          <p:cNvPr id="11" name="Rounded Rectangle 10"/>
          <p:cNvSpPr/>
          <p:nvPr/>
        </p:nvSpPr>
        <p:spPr>
          <a:xfrm>
            <a:off x="2971800" y="2905532"/>
            <a:ext cx="1447800" cy="893618"/>
          </a:xfrm>
          <a:prstGeom prst="roundRect">
            <a:avLst/>
          </a:prstGeom>
          <a:solidFill>
            <a:schemeClr val="accent5">
              <a:lumMod val="60000"/>
              <a:lumOff val="40000"/>
            </a:schemeClr>
          </a:solidFill>
          <a:ln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
          <p:cNvSpPr txBox="1">
            <a:spLocks/>
          </p:cNvSpPr>
          <p:nvPr/>
        </p:nvSpPr>
        <p:spPr>
          <a:xfrm>
            <a:off x="3018559" y="2884750"/>
            <a:ext cx="1333500" cy="914400"/>
          </a:xfrm>
          <a:prstGeom prst="rect">
            <a:avLst/>
          </a:prstGeom>
          <a:noFill/>
          <a:ln>
            <a:noFill/>
          </a:ln>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1400" b="1" dirty="0">
                <a:latin typeface="Calibri" panose="020F0502020204030204" pitchFamily="34" charset="0"/>
              </a:rPr>
              <a:t>Are your scholarships SFA selected or Club-selected?</a:t>
            </a:r>
            <a:br>
              <a:rPr lang="en-US" sz="1400" b="1" dirty="0">
                <a:latin typeface="Calibri" panose="020F0502020204030204" pitchFamily="34" charset="0"/>
              </a:rPr>
            </a:br>
            <a:endParaRPr lang="en-US" sz="1100" b="1" i="1" dirty="0">
              <a:latin typeface="Calibri" panose="020F0502020204030204" pitchFamily="34" charset="0"/>
            </a:endParaRPr>
          </a:p>
        </p:txBody>
      </p:sp>
      <p:cxnSp>
        <p:nvCxnSpPr>
          <p:cNvPr id="13" name="Straight Arrow Connector 12"/>
          <p:cNvCxnSpPr/>
          <p:nvPr/>
        </p:nvCxnSpPr>
        <p:spPr>
          <a:xfrm>
            <a:off x="3714172" y="2545080"/>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334000" y="4346583"/>
            <a:ext cx="1371600" cy="304800"/>
          </a:xfrm>
          <a:prstGeom prst="roundRect">
            <a:avLst/>
          </a:prstGeom>
          <a:solidFill>
            <a:schemeClr val="accent5">
              <a:lumMod val="60000"/>
              <a:lumOff val="4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p:cNvSpPr txBox="1">
            <a:spLocks/>
          </p:cNvSpPr>
          <p:nvPr/>
        </p:nvSpPr>
        <p:spPr>
          <a:xfrm>
            <a:off x="5372100" y="4346583"/>
            <a:ext cx="1333500" cy="422564"/>
          </a:xfrm>
          <a:prstGeom prst="rect">
            <a:avLst/>
          </a:prstGeom>
          <a:noFill/>
          <a:ln>
            <a:noFill/>
          </a:ln>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1400" b="1" dirty="0">
                <a:latin typeface="Calibri" panose="020F0502020204030204" pitchFamily="34" charset="0"/>
              </a:rPr>
              <a:t>Club selected</a:t>
            </a:r>
            <a:endParaRPr lang="en-US" sz="1100" b="1" i="1" dirty="0">
              <a:latin typeface="Calibri" panose="020F0502020204030204" pitchFamily="34" charset="0"/>
            </a:endParaRPr>
          </a:p>
        </p:txBody>
      </p:sp>
      <p:sp>
        <p:nvSpPr>
          <p:cNvPr id="16" name="Rounded Rectangle 15"/>
          <p:cNvSpPr/>
          <p:nvPr/>
        </p:nvSpPr>
        <p:spPr>
          <a:xfrm>
            <a:off x="2209800" y="4343400"/>
            <a:ext cx="1371600" cy="304800"/>
          </a:xfrm>
          <a:prstGeom prst="roundRect">
            <a:avLst/>
          </a:prstGeom>
          <a:solidFill>
            <a:schemeClr val="accent5">
              <a:lumMod val="60000"/>
              <a:lumOff val="4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txBox="1">
            <a:spLocks/>
          </p:cNvSpPr>
          <p:nvPr/>
        </p:nvSpPr>
        <p:spPr>
          <a:xfrm>
            <a:off x="2220108" y="4333935"/>
            <a:ext cx="1333500" cy="422564"/>
          </a:xfrm>
          <a:prstGeom prst="rect">
            <a:avLst/>
          </a:prstGeom>
          <a:noFill/>
          <a:ln>
            <a:noFill/>
          </a:ln>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sz="1400" b="1" dirty="0">
                <a:latin typeface="Calibri" panose="020F0502020204030204" pitchFamily="34" charset="0"/>
              </a:rPr>
              <a:t>SFA selected</a:t>
            </a:r>
            <a:endParaRPr lang="en-US" sz="1100" b="1" i="1" dirty="0">
              <a:latin typeface="Calibri" panose="020F0502020204030204" pitchFamily="34" charset="0"/>
            </a:endParaRPr>
          </a:p>
        </p:txBody>
      </p:sp>
      <p:sp>
        <p:nvSpPr>
          <p:cNvPr id="18" name="Rounded Rectangle 17"/>
          <p:cNvSpPr/>
          <p:nvPr/>
        </p:nvSpPr>
        <p:spPr>
          <a:xfrm>
            <a:off x="4547755" y="5066096"/>
            <a:ext cx="3108960" cy="1463040"/>
          </a:xfrm>
          <a:prstGeom prst="roundRect">
            <a:avLst/>
          </a:prstGeom>
          <a:solidFill>
            <a:schemeClr val="accent5">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p:cNvSpPr txBox="1">
            <a:spLocks/>
          </p:cNvSpPr>
          <p:nvPr/>
        </p:nvSpPr>
        <p:spPr>
          <a:xfrm>
            <a:off x="4648200" y="5185616"/>
            <a:ext cx="2883824" cy="1289271"/>
          </a:xfrm>
          <a:prstGeom prst="rect">
            <a:avLst/>
          </a:prstGeom>
          <a:noFill/>
          <a:ln>
            <a:noFill/>
          </a:ln>
        </p:spPr>
        <p:txBody>
          <a:bodyPr anchor="ct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1200" b="1" dirty="0">
                <a:solidFill>
                  <a:schemeClr val="bg1"/>
                </a:solidFill>
                <a:latin typeface="Calibri" panose="020F0502020204030204" pitchFamily="34" charset="0"/>
              </a:rPr>
              <a:t>Submit completed donor form with payment</a:t>
            </a:r>
            <a:br>
              <a:rPr lang="en-US" sz="1200" b="1" dirty="0">
                <a:solidFill>
                  <a:schemeClr val="bg1"/>
                </a:solidFill>
                <a:latin typeface="Calibri" panose="020F0502020204030204" pitchFamily="34" charset="0"/>
              </a:rPr>
            </a:br>
            <a:endParaRPr lang="en-US" sz="600" b="1" dirty="0">
              <a:solidFill>
                <a:schemeClr val="bg1"/>
              </a:solidFill>
              <a:latin typeface="Calibri" panose="020F0502020204030204" pitchFamily="34" charset="0"/>
            </a:endParaRPr>
          </a:p>
          <a:p>
            <a:pPr marL="0" indent="0">
              <a:buNone/>
            </a:pPr>
            <a:r>
              <a:rPr lang="en-US" sz="1200" b="1" dirty="0">
                <a:solidFill>
                  <a:schemeClr val="bg1"/>
                </a:solidFill>
                <a:latin typeface="Calibri" panose="020F0502020204030204" pitchFamily="34" charset="0"/>
              </a:rPr>
              <a:t>RECOMMENDATION: Retain records for 1 academic year (AY) for students who were not selected and AY+1 for students who were selected </a:t>
            </a:r>
          </a:p>
        </p:txBody>
      </p:sp>
      <p:sp>
        <p:nvSpPr>
          <p:cNvPr id="20" name="Rounded Rectangle 19"/>
          <p:cNvSpPr/>
          <p:nvPr/>
        </p:nvSpPr>
        <p:spPr>
          <a:xfrm>
            <a:off x="1301115" y="5060483"/>
            <a:ext cx="3108960" cy="1463040"/>
          </a:xfrm>
          <a:prstGeom prst="roundRect">
            <a:avLst/>
          </a:prstGeom>
          <a:solidFill>
            <a:schemeClr val="accent5">
              <a:lumMod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p:cNvSpPr txBox="1">
            <a:spLocks/>
          </p:cNvSpPr>
          <p:nvPr/>
        </p:nvSpPr>
        <p:spPr>
          <a:xfrm>
            <a:off x="1399822" y="5123182"/>
            <a:ext cx="3009387" cy="1341120"/>
          </a:xfrm>
          <a:prstGeom prst="rect">
            <a:avLst/>
          </a:prstGeom>
          <a:noFill/>
          <a:ln>
            <a:noFill/>
          </a:ln>
        </p:spPr>
        <p:txBody>
          <a:bodyPr anchor="ct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1200" b="1" dirty="0">
                <a:solidFill>
                  <a:schemeClr val="bg1"/>
                </a:solidFill>
                <a:latin typeface="Calibri" panose="020F0502020204030204" pitchFamily="34" charset="0"/>
              </a:rPr>
              <a:t>Submit completed donor form with payment</a:t>
            </a:r>
            <a:br>
              <a:rPr lang="en-US" sz="1200" b="1" dirty="0">
                <a:solidFill>
                  <a:schemeClr val="bg1"/>
                </a:solidFill>
                <a:latin typeface="Calibri" panose="020F0502020204030204" pitchFamily="34" charset="0"/>
              </a:rPr>
            </a:br>
            <a:endParaRPr lang="en-US" sz="600" b="1" dirty="0">
              <a:solidFill>
                <a:schemeClr val="bg1"/>
              </a:solidFill>
              <a:latin typeface="Calibri" panose="020F0502020204030204" pitchFamily="34" charset="0"/>
            </a:endParaRPr>
          </a:p>
          <a:p>
            <a:pPr marL="0" indent="0">
              <a:buNone/>
            </a:pPr>
            <a:r>
              <a:rPr lang="en-US" sz="1200" b="1" dirty="0">
                <a:solidFill>
                  <a:schemeClr val="bg1"/>
                </a:solidFill>
                <a:latin typeface="Calibri" panose="020F0502020204030204" pitchFamily="34" charset="0"/>
              </a:rPr>
              <a:t>It is best to contact SFA to make sure there are no revisions needed for that year’s criteria, award letter etc</a:t>
            </a:r>
            <a:r>
              <a:rPr lang="en-US" sz="1200" dirty="0">
                <a:solidFill>
                  <a:schemeClr val="bg1"/>
                </a:solidFill>
                <a:latin typeface="Calibri" panose="020F0502020204030204" pitchFamily="34" charset="0"/>
              </a:rPr>
              <a:t>.</a:t>
            </a:r>
          </a:p>
        </p:txBody>
      </p:sp>
      <p:cxnSp>
        <p:nvCxnSpPr>
          <p:cNvPr id="22" name="Straight Arrow Connector 21"/>
          <p:cNvCxnSpPr/>
          <p:nvPr/>
        </p:nvCxnSpPr>
        <p:spPr>
          <a:xfrm rot="5400000">
            <a:off x="3770512" y="1037475"/>
            <a:ext cx="27432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895600" y="3890818"/>
            <a:ext cx="503255" cy="334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89744" y="4740452"/>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019800" y="4736241"/>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H="1">
            <a:off x="4872459" y="3124200"/>
            <a:ext cx="365760" cy="192024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60566"/>
      </p:ext>
    </p:extLst>
  </p:cSld>
  <p:clrMapOvr>
    <a:masterClrMapping/>
  </p:clrMapOvr>
</p:sld>
</file>

<file path=ppt/theme/theme1.xml><?xml version="1.0" encoding="utf-8"?>
<a:theme xmlns:a="http://schemas.openxmlformats.org/drawingml/2006/main" name="Office Theme">
  <a:themeElements>
    <a:clrScheme name="TAMU Palette">
      <a:dk1>
        <a:srgbClr val="332C2C"/>
      </a:dk1>
      <a:lt1>
        <a:sysClr val="window" lastClr="FFFFFF"/>
      </a:lt1>
      <a:dk2>
        <a:srgbClr val="565252"/>
      </a:dk2>
      <a:lt2>
        <a:srgbClr val="D9D9D9"/>
      </a:lt2>
      <a:accent1>
        <a:srgbClr val="500000"/>
      </a:accent1>
      <a:accent2>
        <a:srgbClr val="1D3362"/>
      </a:accent2>
      <a:accent3>
        <a:srgbClr val="FFFFFF"/>
      </a:accent3>
      <a:accent4>
        <a:srgbClr val="D0D0D0"/>
      </a:accent4>
      <a:accent5>
        <a:srgbClr val="444040"/>
      </a:accent5>
      <a:accent6>
        <a:srgbClr val="000000"/>
      </a:accent6>
      <a:hlink>
        <a:srgbClr val="500000"/>
      </a:hlink>
      <a:folHlink>
        <a:srgbClr val="B0AF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2517</TotalTime>
  <Words>1000</Words>
  <Application>Microsoft Office PowerPoint</Application>
  <PresentationFormat>On-screen Show (4:3)</PresentationFormat>
  <Paragraphs>132</Paragraphs>
  <Slides>16</Slides>
  <Notes>2</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Wingdings</vt:lpstr>
      <vt:lpstr>Wingdings 2</vt:lpstr>
      <vt:lpstr>Office Theme</vt:lpstr>
      <vt:lpstr>Scholarships &amp; Financial Aid</vt:lpstr>
      <vt:lpstr>PowerPoint Presentation</vt:lpstr>
      <vt:lpstr>Services we Provide</vt:lpstr>
      <vt:lpstr>Scholarship Notes</vt:lpstr>
      <vt:lpstr>Some Stats for the Class of 2024</vt:lpstr>
      <vt:lpstr>Financial Aid Consideration</vt:lpstr>
      <vt:lpstr>PowerPoint Presentation</vt:lpstr>
      <vt:lpstr>PowerPoint Presentation</vt:lpstr>
      <vt:lpstr>PowerPoint Presentation</vt:lpstr>
      <vt:lpstr>PowerPoint Presentation</vt:lpstr>
      <vt:lpstr>SFA Selected</vt:lpstr>
      <vt:lpstr>We would like for SFA to select? How do we get started?</vt:lpstr>
      <vt:lpstr>PowerPoint Presentation</vt:lpstr>
      <vt:lpstr>Club Selected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Barber, Rachel</cp:lastModifiedBy>
  <cp:revision>73</cp:revision>
  <dcterms:created xsi:type="dcterms:W3CDTF">2013-01-30T18:40:09Z</dcterms:created>
  <dcterms:modified xsi:type="dcterms:W3CDTF">2023-10-16T16:15:21Z</dcterms:modified>
</cp:coreProperties>
</file>